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70" r:id="rId3"/>
    <p:sldId id="283" r:id="rId4"/>
    <p:sldId id="269" r:id="rId5"/>
    <p:sldId id="265" r:id="rId6"/>
    <p:sldId id="258" r:id="rId7"/>
    <p:sldId id="261" r:id="rId8"/>
    <p:sldId id="273" r:id="rId9"/>
    <p:sldId id="274" r:id="rId10"/>
    <p:sldId id="275" r:id="rId11"/>
    <p:sldId id="286" r:id="rId12"/>
    <p:sldId id="276" r:id="rId13"/>
    <p:sldId id="277" r:id="rId14"/>
    <p:sldId id="279" r:id="rId15"/>
    <p:sldId id="278" r:id="rId16"/>
    <p:sldId id="285" r:id="rId17"/>
    <p:sldId id="280" r:id="rId18"/>
    <p:sldId id="282" r:id="rId19"/>
    <p:sldId id="28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2" autoAdjust="0"/>
    <p:restoredTop sz="95726" autoAdjust="0"/>
  </p:normalViewPr>
  <p:slideViewPr>
    <p:cSldViewPr snapToGrid="0">
      <p:cViewPr varScale="1">
        <p:scale>
          <a:sx n="82" d="100"/>
          <a:sy n="82" d="100"/>
        </p:scale>
        <p:origin x="66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0D73C5-65EE-4518-A369-94A1B23E9CBE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5AA511-DBA9-466B-8C07-78304C730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3436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AA511-DBA9-466B-8C07-78304C730AD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866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AA511-DBA9-466B-8C07-78304C730ADE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159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017D8-7B87-42DF-BCA6-54DF1162BB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CAD6B0-EC8D-490D-8DD7-8D6D1AE69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50BC4-7B7A-4A09-99A7-58B733225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DD2DB-F42D-475F-B85D-742751EC1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4CF7C-25F9-458A-A2F7-B27529D15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70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2113B-C767-4CA9-8E72-CF82B4E95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F07078-D577-41DC-A849-1D39A313EB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AB16F-40F2-4F2C-B046-F84F4D996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BA1BE-576A-4375-936E-A8D2E2BB3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82E79-80BD-411F-BC04-DFA4612A9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117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8B5BAB-7E7E-4708-B53D-7504CA8F7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7D2C7-8BE6-4544-944A-0108B0EB0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24AB6-22AE-498B-AC4B-95A18A77F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446E2-3355-44A0-A597-E6DBDDB32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A16CB-0B15-4DB0-8D2A-8B8860267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6141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9D61-28D9-4322-8177-B312A29D8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4C6F5-5CA2-407E-98C8-BD9C59324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55B78-3618-491E-92A9-823AA58C1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595C5-B42B-45DF-A8E1-78A35974E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D8417-676D-4A57-B315-23DF1C920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8979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9BF1-6C3E-493D-BEDD-97A7F4F67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4AB05-E668-410A-9923-3BFF63857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992E-9CFD-4EB6-B59C-796460A00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40046-1310-4598-9E1E-500F16331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8AF3F-2EEC-4F42-BB75-D8AFCAFF9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4057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76AEF-853F-475E-8A7C-B53FA803A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9030E-8C04-4560-BAC7-B416B74C5E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0C1E7D-0193-4074-925B-58822B3FEF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33BD97-EE7B-4984-B985-8B4F9A6AE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F1F35-F1D9-4B48-A885-B09F25FF1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26AA5-E961-47DD-98E4-F4A8ED165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488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82050-36D5-4EFD-95EA-3197B5363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174FF-19B0-4C9C-AFD2-1223E83AE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6C169-2039-4C4D-8AF0-36E1FA36D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E4FD6-F0ED-4430-B5D2-1836A7A65C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BCC7FB-B713-4ABD-90A6-915F58CFF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F49B88-D7BF-4ED0-8211-DD0AB9FFB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6146A6-343B-4CAE-96BF-764E5E871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90F44-1E1B-46FA-BB52-35E4776DC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6136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7899-49C8-4D52-B941-EB5048CF6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6CDE92-7D94-4F51-9D6A-DFD3CF3A5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98591-B4A2-4DA0-A77B-0DFEF553E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5DEC66-9EFB-4956-9E18-083D45E9D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9529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E34B31-34CF-46B8-80E2-095A3E0DB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EC73B2-B4AF-4036-A86D-A498EC88D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587A9-2C94-4429-BF0D-874ECD6F4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0187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CD8A-31E1-47C6-A67B-7B35342E7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113F4-2D65-47B0-A11E-4CB8B40A7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EC4F78-42C3-4BA0-B6C0-5ACEF9C8B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E594B-F870-4579-ADD4-D731F69FF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15047D-BE86-4258-AC19-C717CC36E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8EEEF5-6AF2-4291-87ED-CBF591186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18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645DB-A5E6-4475-8037-EB629B3BC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9B51AD-06C0-45A2-9893-1384063C7B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019165-E0B1-4EA3-BE26-B6B14FD60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B104E-91CC-4CB9-BFBE-50D12286C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D46BD-FF1E-4704-9B0C-3312C5D02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29C3E1-09A0-4727-A8A1-3963AD12E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1079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D945C7-9ADC-44F9-A32D-A8E05C61D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C1038-943C-4F07-9D09-3A282F8EC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B8EF8-1E55-4D06-A5F2-228D34B7D4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C5AE7-5CA5-44E8-8E81-4872989C984C}" type="datetimeFigureOut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06C93-DC56-4BA7-9508-DFA54B7383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56FF8-7015-4F91-832A-88E4D44130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BE21F-0F01-4FD2-A9CE-0390D9F389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010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.png">
            <a:extLst>
              <a:ext uri="{FF2B5EF4-FFF2-40B4-BE49-F238E27FC236}">
                <a16:creationId xmlns:a16="http://schemas.microsoft.com/office/drawing/2014/main" id="{A44A564D-E808-424D-A031-4142A8527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367" y="658324"/>
            <a:ext cx="3607265" cy="85725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36CD283-1F8C-4A62-9A90-205CD609B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799" y="1815926"/>
            <a:ext cx="7772400" cy="857256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  <a:cs typeface="Helvetica" panose="020B0604020202020204" pitchFamily="34" charset="0"/>
              </a:rPr>
              <a:t>5G  N</a:t>
            </a:r>
            <a:r>
              <a:rPr lang="en-IN" sz="5400" b="1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  <a:cs typeface="Helvetica" panose="020B0604020202020204" pitchFamily="34" charset="0"/>
              </a:rPr>
              <a:t>ETWORK  SLICING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3D834CA-F67F-4F64-98B1-E0DE5E714F4C}"/>
              </a:ext>
            </a:extLst>
          </p:cNvPr>
          <p:cNvGraphicFramePr>
            <a:graphicFrameLocks noGrp="1"/>
          </p:cNvGraphicFramePr>
          <p:nvPr/>
        </p:nvGraphicFramePr>
        <p:xfrm>
          <a:off x="2547932" y="2808771"/>
          <a:ext cx="7096134" cy="221139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860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31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69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227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b="1" dirty="0"/>
                        <a:t>Name            </a:t>
                      </a:r>
                      <a:endParaRPr lang="en-IN" sz="1800" dirty="0"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b="1" dirty="0"/>
                        <a:t>USN</a:t>
                      </a:r>
                      <a:endParaRPr lang="en-IN" sz="1800" dirty="0"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18770" indent="-2286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b="1" dirty="0"/>
                        <a:t>Roll No</a:t>
                      </a:r>
                      <a:endParaRPr lang="en-IN" sz="1800" dirty="0"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2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PRATEEK PATIL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01FE19BEC058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u="none" strike="noStrike" dirty="0">
                          <a:solidFill>
                            <a:srgbClr val="000000"/>
                          </a:solidFill>
                        </a:rPr>
                        <a:t>216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278">
                <a:tc>
                  <a:txBody>
                    <a:bodyPr/>
                    <a:lstStyle/>
                    <a:p>
                      <a:pPr algn="l"/>
                      <a:r>
                        <a:rPr lang="en-IN" sz="1800" dirty="0"/>
                        <a:t>ADNAN LADJI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01FE19BEC252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</a:rPr>
                        <a:t>511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2278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YASH MAHALE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01FE19BEC265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u="none" strike="noStrike" dirty="0">
                          <a:solidFill>
                            <a:srgbClr val="000000"/>
                          </a:solidFill>
                        </a:rPr>
                        <a:t>522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2278"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SURAJ BADDI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01FE19BEC268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u="none" strike="noStrike" dirty="0">
                          <a:solidFill>
                            <a:srgbClr val="000000"/>
                          </a:solidFill>
                        </a:rPr>
                        <a:t>525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C9AE74-48A2-49F2-847D-4A4D02F567C0}"/>
              </a:ext>
            </a:extLst>
          </p:cNvPr>
          <p:cNvGraphicFramePr>
            <a:graphicFrameLocks noGrp="1"/>
          </p:cNvGraphicFramePr>
          <p:nvPr/>
        </p:nvGraphicFramePr>
        <p:xfrm>
          <a:off x="2547933" y="5330535"/>
          <a:ext cx="7096133" cy="442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961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2278">
                <a:tc>
                  <a:txBody>
                    <a:bodyPr/>
                    <a:lstStyle/>
                    <a:p>
                      <a:pPr algn="l"/>
                      <a:r>
                        <a:rPr lang="en-US" sz="1800" b="0" dirty="0"/>
                        <a:t>MENTOR - Prof. Shamshuddin K, Naveen K N</a:t>
                      </a:r>
                      <a:endParaRPr lang="en-IN" sz="1800" b="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AEADE1-5E67-4D61-BCC2-076623BCC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</a:t>
            </a:fld>
            <a:endParaRPr lang="en-IN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F797549-CA3D-4376-B326-176D7D7F0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523B1-B477-4BCF-BBDD-3DFCA8774D8C}" type="datetime1">
              <a:rPr lang="en-IN" smtClean="0"/>
              <a:t>19-05-2022</a:t>
            </a:fld>
            <a:endParaRPr lang="en-IN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AE322B4-E224-4EB5-B4D9-C47A2209D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Electronics &amp; Communication Engineering  2021-22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5740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10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End-To-End Slice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530A3C-C898-482F-9D3A-24434FC52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27" y="1232115"/>
            <a:ext cx="11064873" cy="506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626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11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RAN Slice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C79A850-C013-40B0-B4F7-21B83B36D727}"/>
              </a:ext>
            </a:extLst>
          </p:cNvPr>
          <p:cNvSpPr txBox="1"/>
          <p:nvPr/>
        </p:nvSpPr>
        <p:spPr>
          <a:xfrm>
            <a:off x="1056960" y="2025915"/>
            <a:ext cx="5358585" cy="3731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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first is to understand </a:t>
            </a: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resource utilization 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</a:t>
            </a: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service performance 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optimize the RAN slice configuration and operation.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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other is to provide </a:t>
            </a: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service performance indicators, traffic load, and radio conditions per slice to gauge SLA conformity for the respective end-to-end network slices.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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 a dedicated radio bearer (DRB) is created, the </a:t>
            </a: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 will assign it to a specific network slice as per configuration instructions 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received from the 5G core.</a:t>
            </a:r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92E357-5818-4610-B765-6D33E2C4C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480" y="1274639"/>
            <a:ext cx="4137862" cy="497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230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12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Softwares Available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F4578C-6D97-4882-B2F4-7240AAA28222}"/>
              </a:ext>
            </a:extLst>
          </p:cNvPr>
          <p:cNvSpPr txBox="1"/>
          <p:nvPr/>
        </p:nvSpPr>
        <p:spPr>
          <a:xfrm>
            <a:off x="1474032" y="1413063"/>
            <a:ext cx="924392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Open Source software available for 5G implementation</a:t>
            </a:r>
          </a:p>
          <a:p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sz="2000" dirty="0"/>
              <a:t>NS3 – Network Simulation 3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000" dirty="0"/>
              <a:t>srsRAN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000" dirty="0"/>
              <a:t>MatLab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000" b="1" dirty="0"/>
              <a:t>Slicesim</a:t>
            </a:r>
          </a:p>
          <a:p>
            <a:pPr marL="342900" indent="-342900">
              <a:buFont typeface="+mj-lt"/>
              <a:buAutoNum type="arabicPeriod"/>
            </a:pPr>
            <a:endParaRPr lang="en-IN" sz="2000" b="1" dirty="0"/>
          </a:p>
          <a:p>
            <a:r>
              <a:rPr lang="en-IN" sz="2000" b="1" dirty="0"/>
              <a:t>Slicesim </a:t>
            </a:r>
            <a:r>
              <a:rPr lang="en-IN" sz="2000" dirty="0"/>
              <a:t>is a better simulation tool for the analysis of slice parameters. Hence we have chosen Slicesim for our project.</a:t>
            </a:r>
          </a:p>
          <a:p>
            <a:endParaRPr lang="en-I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Flexibility in the deployment of the number of Base stations and clients.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User-friendly interface, uses python scripts for the creation of slices.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Generation of graphs for better visualization.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778294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13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Slicesim - Slices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D731E5-0609-4179-BC0C-25771C305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721" y="1296034"/>
            <a:ext cx="10000550" cy="480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672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14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Slicesim – Base stations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35F99F-BE93-491B-8084-47CA45AB0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759" y="1842404"/>
            <a:ext cx="10024474" cy="383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370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15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Mobility Patterns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4BA993-B597-47D4-AB0C-8DCB1C3F2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038" y="2525432"/>
            <a:ext cx="9917916" cy="32657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23A836-4AE1-47CF-8BE1-9DDDFD1BF4FE}"/>
              </a:ext>
            </a:extLst>
          </p:cNvPr>
          <p:cNvSpPr txBox="1"/>
          <p:nvPr/>
        </p:nvSpPr>
        <p:spPr>
          <a:xfrm>
            <a:off x="4038600" y="1613296"/>
            <a:ext cx="3758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Mobility Patterns </a:t>
            </a:r>
          </a:p>
          <a:p>
            <a:pPr algn="ctr"/>
            <a:r>
              <a:rPr lang="en-US" b="1" dirty="0"/>
              <a:t>Cars, Stationary, Walk, etc.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13713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Electronics &amp; Communication Engineering  2021-22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16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Simulation Output – 1k clients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50AC64-691B-4C37-88F3-34F0195ACB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996" y="1357322"/>
            <a:ext cx="8320000" cy="468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A9E7FF-AC6C-4A0F-BAAF-56097DA66347}"/>
              </a:ext>
            </a:extLst>
          </p:cNvPr>
          <p:cNvSpPr txBox="1"/>
          <p:nvPr/>
        </p:nvSpPr>
        <p:spPr>
          <a:xfrm>
            <a:off x="3124200" y="156590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Simulation Area</a:t>
            </a:r>
          </a:p>
        </p:txBody>
      </p:sp>
    </p:spTree>
    <p:extLst>
      <p:ext uri="{BB962C8B-B14F-4D97-AF65-F5344CB8AC3E}">
        <p14:creationId xmlns:p14="http://schemas.microsoft.com/office/powerpoint/2010/main" val="2555936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Electronics &amp; Communication Engineering  2021-22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17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Simulation Output – 5k clients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917D86-4793-4E7C-ADBA-07F471ED4D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000" y="1357322"/>
            <a:ext cx="8320000" cy="468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22DD12-DAE4-4583-891B-C064960B471B}"/>
              </a:ext>
            </a:extLst>
          </p:cNvPr>
          <p:cNvSpPr txBox="1"/>
          <p:nvPr/>
        </p:nvSpPr>
        <p:spPr>
          <a:xfrm>
            <a:off x="3124200" y="157573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Simulation Area</a:t>
            </a:r>
          </a:p>
        </p:txBody>
      </p:sp>
    </p:spTree>
    <p:extLst>
      <p:ext uri="{BB962C8B-B14F-4D97-AF65-F5344CB8AC3E}">
        <p14:creationId xmlns:p14="http://schemas.microsoft.com/office/powerpoint/2010/main" val="1679612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Electronics &amp; Communication Engineering  2021-22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18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Conclusion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D3BFC9-1210-42B0-B26F-D1C0002155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21" t="77968" r="1726" b="12177"/>
          <a:stretch/>
        </p:blipFill>
        <p:spPr>
          <a:xfrm>
            <a:off x="1334885" y="1884681"/>
            <a:ext cx="3312308" cy="8278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4041936-0C63-477B-9C1E-1B8167B3CE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01" t="76316" r="1654" b="11389"/>
          <a:stretch/>
        </p:blipFill>
        <p:spPr>
          <a:xfrm>
            <a:off x="7544807" y="1774060"/>
            <a:ext cx="3312308" cy="104909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2FB28A-0D22-485D-8349-2974C372867C}"/>
              </a:ext>
            </a:extLst>
          </p:cNvPr>
          <p:cNvSpPr txBox="1"/>
          <p:nvPr/>
        </p:nvSpPr>
        <p:spPr>
          <a:xfrm>
            <a:off x="1845282" y="3277863"/>
            <a:ext cx="85014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From the above output, we can see that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As the no of </a:t>
            </a:r>
            <a:r>
              <a:rPr lang="en-IN" b="1" dirty="0"/>
              <a:t>clients increases, then average bandwidth usage increases </a:t>
            </a:r>
            <a:r>
              <a:rPr lang="en-IN" dirty="0"/>
              <a:t>as more clients are using different services with more bandwidth requirements.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As the no of </a:t>
            </a:r>
            <a:r>
              <a:rPr lang="en-IN" b="1" dirty="0"/>
              <a:t>clients increases, the average load factor of slices also proportionally increases</a:t>
            </a:r>
            <a:r>
              <a:rPr lang="en-IN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As the </a:t>
            </a:r>
            <a:r>
              <a:rPr lang="en-IN" b="1" dirty="0"/>
              <a:t>no of clients increases, the average number of connected clients decreases </a:t>
            </a:r>
            <a:r>
              <a:rPr lang="en-IN" dirty="0"/>
              <a:t>because each base station has a limited bandwidth allocated, exhaustion of the bandwidth makes no further clients connect to the base station.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8FE165-E2CC-4D0D-B04D-C4C0B1FCF9A8}"/>
              </a:ext>
            </a:extLst>
          </p:cNvPr>
          <p:cNvSpPr txBox="1"/>
          <p:nvPr/>
        </p:nvSpPr>
        <p:spPr>
          <a:xfrm>
            <a:off x="2400678" y="1239433"/>
            <a:ext cx="1180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1k Clients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1CFBF8-DFAB-4516-8083-69FED82E4E2F}"/>
              </a:ext>
            </a:extLst>
          </p:cNvPr>
          <p:cNvSpPr txBox="1"/>
          <p:nvPr/>
        </p:nvSpPr>
        <p:spPr>
          <a:xfrm>
            <a:off x="8610600" y="1308683"/>
            <a:ext cx="1180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5k Clients</a:t>
            </a:r>
          </a:p>
        </p:txBody>
      </p:sp>
    </p:spTree>
    <p:extLst>
      <p:ext uri="{BB962C8B-B14F-4D97-AF65-F5344CB8AC3E}">
        <p14:creationId xmlns:p14="http://schemas.microsoft.com/office/powerpoint/2010/main" val="3085537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Electronics &amp; Communication Engineering  2021-22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19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7" y="2939446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Thank you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80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2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Problem Statement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88BBDB-5001-4DCE-93D9-248079FF278F}"/>
              </a:ext>
            </a:extLst>
          </p:cNvPr>
          <p:cNvSpPr txBox="1"/>
          <p:nvPr/>
        </p:nvSpPr>
        <p:spPr>
          <a:xfrm>
            <a:off x="1910010" y="2767280"/>
            <a:ext cx="83719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i="1" dirty="0"/>
              <a:t>“</a:t>
            </a:r>
            <a:r>
              <a:rPr lang="en-US" sz="2400" b="1" i="1" u="none" strike="noStrike" dirty="0">
                <a:solidFill>
                  <a:srgbClr val="000000"/>
                </a:solidFill>
                <a:effectLst/>
                <a:cs typeface="Calibri" panose="020F0502020204030204" pitchFamily="34" charset="0"/>
              </a:rPr>
              <a:t>Simulate and Analyze 5G Network Slicing using open-source software </a:t>
            </a:r>
            <a:r>
              <a:rPr lang="en-US" sz="2400" b="1" i="1" dirty="0">
                <a:solidFill>
                  <a:srgbClr val="000000"/>
                </a:solidFill>
                <a:cs typeface="Calibri" panose="020F0502020204030204" pitchFamily="34" charset="0"/>
              </a:rPr>
              <a:t>for </a:t>
            </a:r>
            <a:r>
              <a:rPr lang="en-US" sz="2400" b="1" i="1" u="none" strike="noStrike" dirty="0">
                <a:solidFill>
                  <a:srgbClr val="000000"/>
                </a:solidFill>
                <a:effectLst/>
                <a:cs typeface="Calibri" panose="020F0502020204030204" pitchFamily="34" charset="0"/>
              </a:rPr>
              <a:t>different use-cases.</a:t>
            </a:r>
            <a:r>
              <a:rPr lang="en-IN" sz="2800" b="1" i="1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5091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3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Objectives</a:t>
            </a:r>
            <a:endParaRPr lang="en-IN" sz="40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88BBDB-5001-4DCE-93D9-248079FF278F}"/>
              </a:ext>
            </a:extLst>
          </p:cNvPr>
          <p:cNvSpPr txBox="1"/>
          <p:nvPr/>
        </p:nvSpPr>
        <p:spPr>
          <a:xfrm>
            <a:off x="1551884" y="2222559"/>
            <a:ext cx="91751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b="1" dirty="0"/>
              <a:t>To Understand the concept of 5G and Network Slicing.</a:t>
            </a:r>
          </a:p>
          <a:p>
            <a:pPr marL="514350" indent="-514350">
              <a:buAutoNum type="arabicPeriod"/>
            </a:pPr>
            <a:r>
              <a:rPr lang="en-US" sz="2800" b="1" dirty="0"/>
              <a:t>To Explore various simulation tools available for Network Slicing.</a:t>
            </a:r>
          </a:p>
          <a:p>
            <a:pPr marL="514350" indent="-514350">
              <a:buAutoNum type="arabicPeriod"/>
            </a:pPr>
            <a:r>
              <a:rPr lang="en-US" sz="2800" b="1" dirty="0"/>
              <a:t>To simulate 3 use-cases of 5G Network slicing.</a:t>
            </a:r>
          </a:p>
          <a:p>
            <a:pPr marL="514350" indent="-514350">
              <a:buAutoNum type="arabicPeriod"/>
            </a:pPr>
            <a:r>
              <a:rPr lang="en-US" sz="2800" b="1" dirty="0"/>
              <a:t>To analyze the results obtained from the simulation.</a:t>
            </a:r>
          </a:p>
        </p:txBody>
      </p:sp>
    </p:spTree>
    <p:extLst>
      <p:ext uri="{BB962C8B-B14F-4D97-AF65-F5344CB8AC3E}">
        <p14:creationId xmlns:p14="http://schemas.microsoft.com/office/powerpoint/2010/main" val="3973627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Electronics &amp; Communication Engineering  2021-22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4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4G vs 5G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3063DB0E-8B35-4D4B-A9E4-03729BA1D5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69" b="11801"/>
          <a:stretch/>
        </p:blipFill>
        <p:spPr bwMode="auto">
          <a:xfrm>
            <a:off x="565351" y="1203279"/>
            <a:ext cx="11061289" cy="3535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05A2BA-197E-422D-96A1-B62DC66ABC1E}"/>
              </a:ext>
            </a:extLst>
          </p:cNvPr>
          <p:cNvSpPr txBox="1"/>
          <p:nvPr/>
        </p:nvSpPr>
        <p:spPr>
          <a:xfrm>
            <a:off x="977462" y="5081481"/>
            <a:ext cx="103763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4G</a:t>
            </a:r>
            <a:r>
              <a:rPr lang="en-US" b="0" i="0" dirty="0">
                <a:effectLst/>
              </a:rPr>
              <a:t> was the preset standard for mobile network connections.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5G, the latest evolution, </a:t>
            </a:r>
            <a:r>
              <a:rPr lang="en-US" b="0" i="0" dirty="0">
                <a:effectLst/>
              </a:rPr>
              <a:t>is a network developed for the current digital landscape to </a:t>
            </a:r>
            <a:r>
              <a:rPr lang="en-US" b="1" i="0" dirty="0">
                <a:effectLst/>
              </a:rPr>
              <a:t>connect customers, companies, machines, and devices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232119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8CD1E-5680-44A0-86A8-4DFF3202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1EF8F-6D6C-4B74-8D2B-04725BEFE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EA114-1385-424B-A6BF-C1487FA23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5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287EC6-FB27-4355-9FB6-FED3923DF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38" y="1145477"/>
            <a:ext cx="9077308" cy="487468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AAA7A1E-911C-43B6-BD0A-01604F0AFFE9}"/>
              </a:ext>
            </a:extLst>
          </p:cNvPr>
          <p:cNvSpPr/>
          <p:nvPr/>
        </p:nvSpPr>
        <p:spPr>
          <a:xfrm>
            <a:off x="5552440" y="935126"/>
            <a:ext cx="5598160" cy="822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CB3E8E-5424-4E40-B6B9-AFFB6A32D6F5}"/>
              </a:ext>
            </a:extLst>
          </p:cNvPr>
          <p:cNvSpPr/>
          <p:nvPr/>
        </p:nvSpPr>
        <p:spPr>
          <a:xfrm>
            <a:off x="1087120" y="5745841"/>
            <a:ext cx="1645920" cy="2743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Content Placeholder 3" descr="r3804TLb_400x400.jpg">
            <a:extLst>
              <a:ext uri="{FF2B5EF4-FFF2-40B4-BE49-F238E27FC236}">
                <a16:creationId xmlns:a16="http://schemas.microsoft.com/office/drawing/2014/main" id="{F222BFDA-34E5-4683-AED7-FBA324A0D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C136B4C-D15E-04B2-3064-67F9507C4784}"/>
              </a:ext>
            </a:extLst>
          </p:cNvPr>
          <p:cNvSpPr txBox="1">
            <a:spLocks/>
          </p:cNvSpPr>
          <p:nvPr/>
        </p:nvSpPr>
        <p:spPr>
          <a:xfrm>
            <a:off x="1390639" y="189107"/>
            <a:ext cx="9088225" cy="979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5G Architecture</a:t>
            </a:r>
            <a:endParaRPr lang="en-IN" sz="40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06178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A95B9-56F0-45F2-B3A0-CE2B13294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DCEBF-224B-4C7B-BBAD-09EA71496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4D2C7-DDD4-4D8B-BBC3-F7EE57F65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6</a:t>
            </a:fld>
            <a:endParaRPr lang="en-IN"/>
          </a:p>
        </p:txBody>
      </p:sp>
      <p:pic>
        <p:nvPicPr>
          <p:cNvPr id="11" name="Content Placeholder 3" descr="r3804TLb_400x400.jpg">
            <a:extLst>
              <a:ext uri="{FF2B5EF4-FFF2-40B4-BE49-F238E27FC236}">
                <a16:creationId xmlns:a16="http://schemas.microsoft.com/office/drawing/2014/main" id="{ADB19CBF-5DFB-4545-B85E-D7DDE0213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F77D231-3066-4BA5-8515-B9BD035D14F8}"/>
              </a:ext>
            </a:extLst>
          </p:cNvPr>
          <p:cNvSpPr txBox="1"/>
          <p:nvPr/>
        </p:nvSpPr>
        <p:spPr>
          <a:xfrm>
            <a:off x="315012" y="1488004"/>
            <a:ext cx="27431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0" dirty="0">
                <a:solidFill>
                  <a:srgbClr val="222222"/>
                </a:solidFill>
                <a:effectLst/>
                <a:latin typeface="Calibri (Body)"/>
                <a:ea typeface="Cambria" panose="02040503050406030204" pitchFamily="18" charset="0"/>
              </a:rPr>
              <a:t>AMF (Access &amp; Mobility Management Function) : </a:t>
            </a:r>
          </a:p>
          <a:p>
            <a:r>
              <a:rPr lang="en-US" sz="1400" i="0" dirty="0">
                <a:solidFill>
                  <a:srgbClr val="222222"/>
                </a:solidFill>
                <a:effectLst/>
                <a:latin typeface="Calibri (Body)"/>
                <a:ea typeface="Cambria" panose="02040503050406030204" pitchFamily="18" charset="0"/>
              </a:rPr>
              <a:t>Authenticate connection an</a:t>
            </a:r>
            <a:r>
              <a:rPr lang="en-US" sz="1400" dirty="0">
                <a:solidFill>
                  <a:srgbClr val="222222"/>
                </a:solidFill>
                <a:latin typeface="Calibri (Body)"/>
                <a:ea typeface="Cambria" panose="02040503050406030204" pitchFamily="18" charset="0"/>
              </a:rPr>
              <a:t>d receive a session and connection-related information of UE.</a:t>
            </a:r>
            <a:endParaRPr lang="en-IN" sz="1400" dirty="0">
              <a:latin typeface="Calibri (Body)"/>
              <a:ea typeface="Cambria" panose="020405030504060302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074579-7B9C-4A5D-9B4D-2D1817CC7C29}"/>
              </a:ext>
            </a:extLst>
          </p:cNvPr>
          <p:cNvSpPr txBox="1"/>
          <p:nvPr/>
        </p:nvSpPr>
        <p:spPr>
          <a:xfrm>
            <a:off x="315012" y="3337934"/>
            <a:ext cx="2743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i="0" dirty="0">
                <a:solidFill>
                  <a:srgbClr val="222222"/>
                </a:solidFill>
                <a:effectLst/>
                <a:ea typeface="Cambria" panose="02040503050406030204" pitchFamily="18" charset="0"/>
                <a:cs typeface="Calibri" panose="020F0502020204030204" pitchFamily="34" charset="0"/>
              </a:rPr>
              <a:t>SMF (Session Management Function) : </a:t>
            </a:r>
            <a:r>
              <a:rPr lang="en-IN" sz="1400" b="0" i="0" dirty="0">
                <a:solidFill>
                  <a:srgbClr val="222222"/>
                </a:solidFill>
                <a:effectLst/>
                <a:ea typeface="Cambria" panose="02040503050406030204" pitchFamily="18" charset="0"/>
                <a:cs typeface="Calibri" panose="020F0502020204030204" pitchFamily="34" charset="0"/>
              </a:rPr>
              <a:t>IP allocation and Policy enforcement.</a:t>
            </a:r>
            <a:endParaRPr lang="en-IN" sz="1400" dirty="0"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A74C52-18C8-4FFB-8DA4-4B6E60F061D5}"/>
              </a:ext>
            </a:extLst>
          </p:cNvPr>
          <p:cNvSpPr txBox="1"/>
          <p:nvPr/>
        </p:nvSpPr>
        <p:spPr>
          <a:xfrm>
            <a:off x="315011" y="4756977"/>
            <a:ext cx="2743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i="0" dirty="0">
                <a:solidFill>
                  <a:srgbClr val="404040"/>
                </a:solidFill>
                <a:effectLst/>
                <a:latin typeface="Calibri "/>
                <a:ea typeface="Cambria" panose="02040503050406030204" pitchFamily="18" charset="0"/>
                <a:cs typeface="Calibri" panose="020F0502020204030204" pitchFamily="34" charset="0"/>
              </a:rPr>
              <a:t>PCF (Policy Control Function): </a:t>
            </a:r>
          </a:p>
          <a:p>
            <a:r>
              <a:rPr lang="en-US" sz="1400" b="0" i="0" dirty="0">
                <a:solidFill>
                  <a:srgbClr val="404040"/>
                </a:solidFill>
                <a:effectLst/>
                <a:latin typeface="Calibri "/>
                <a:ea typeface="Cambria" panose="02040503050406030204" pitchFamily="18" charset="0"/>
              </a:rPr>
              <a:t>Manages the policy rules that other CP functions then enforce</a:t>
            </a:r>
            <a:endParaRPr lang="en-IN" sz="1400" b="1" i="0" dirty="0">
              <a:solidFill>
                <a:srgbClr val="404040"/>
              </a:solidFill>
              <a:effectLst/>
              <a:latin typeface="Calibri 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endParaRPr lang="en-IN" sz="1400" dirty="0">
              <a:latin typeface="Calibri 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EF2440-0CC2-428B-8D00-131A8EDAC8BE}"/>
              </a:ext>
            </a:extLst>
          </p:cNvPr>
          <p:cNvSpPr txBox="1"/>
          <p:nvPr/>
        </p:nvSpPr>
        <p:spPr>
          <a:xfrm>
            <a:off x="9152642" y="1488004"/>
            <a:ext cx="28374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i="0" dirty="0">
                <a:solidFill>
                  <a:srgbClr val="404040"/>
                </a:solidFill>
                <a:effectLst/>
                <a:ea typeface="Cambria" panose="02040503050406030204" pitchFamily="18" charset="0"/>
                <a:cs typeface="Calibri" panose="020F0502020204030204" pitchFamily="34" charset="0"/>
              </a:rPr>
              <a:t>UDM (Unified Data Management): </a:t>
            </a:r>
            <a:r>
              <a:rPr lang="en-IN" sz="1400" dirty="0">
                <a:solidFill>
                  <a:srgbClr val="404040"/>
                </a:solidFill>
                <a:ea typeface="Cambria" panose="02040503050406030204" pitchFamily="18" charset="0"/>
                <a:cs typeface="Calibri" panose="020F0502020204030204" pitchFamily="34" charset="0"/>
              </a:rPr>
              <a:t>Managing and generation of user credentials.</a:t>
            </a:r>
            <a:endParaRPr lang="en-IN" sz="1400" i="0" dirty="0">
              <a:solidFill>
                <a:srgbClr val="404040"/>
              </a:solidFill>
              <a:effectLst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7207E2-8F13-48D4-99F4-FB17997A69FF}"/>
              </a:ext>
            </a:extLst>
          </p:cNvPr>
          <p:cNvSpPr txBox="1"/>
          <p:nvPr/>
        </p:nvSpPr>
        <p:spPr>
          <a:xfrm>
            <a:off x="9152642" y="3228412"/>
            <a:ext cx="283746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i="0" dirty="0">
                <a:solidFill>
                  <a:srgbClr val="404040"/>
                </a:solidFill>
                <a:effectLst/>
                <a:ea typeface="Cambria" panose="02040503050406030204" pitchFamily="18" charset="0"/>
              </a:rPr>
              <a:t>UPF (User Plane Function):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404040"/>
                </a:solidFill>
                <a:effectLst/>
                <a:ea typeface="Cambria" panose="02040503050406030204" pitchFamily="18" charset="0"/>
              </a:rPr>
              <a:t>Forwards traffic between RAN and the Internet</a:t>
            </a:r>
            <a:endParaRPr lang="en-IN" sz="1400" dirty="0">
              <a:solidFill>
                <a:srgbClr val="404040"/>
              </a:solidFill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04040"/>
                </a:solidFill>
                <a:ea typeface="Cambria" panose="02040503050406030204" pitchFamily="18" charset="0"/>
              </a:rPr>
              <a:t>R</a:t>
            </a:r>
            <a:r>
              <a:rPr lang="en-US" sz="1400" b="0" i="0" dirty="0">
                <a:solidFill>
                  <a:srgbClr val="404040"/>
                </a:solidFill>
                <a:effectLst/>
                <a:ea typeface="Cambria" panose="02040503050406030204" pitchFamily="18" charset="0"/>
              </a:rPr>
              <a:t>esponsible for policy enforcement, lawful intercept, traffic usage reporting, and QoS policing.</a:t>
            </a:r>
            <a:endParaRPr lang="en-IN" sz="1400" dirty="0">
              <a:ea typeface="Cambria" panose="020405030504060302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92E2BA-9E4F-4E47-9CE4-C5192261AB2F}"/>
              </a:ext>
            </a:extLst>
          </p:cNvPr>
          <p:cNvSpPr txBox="1"/>
          <p:nvPr/>
        </p:nvSpPr>
        <p:spPr>
          <a:xfrm>
            <a:off x="9152642" y="5308438"/>
            <a:ext cx="2527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ea typeface="Cambria" panose="02040503050406030204" pitchFamily="18" charset="0"/>
              </a:rPr>
              <a:t>gNB: </a:t>
            </a:r>
            <a:r>
              <a:rPr lang="en-IN" sz="1400" dirty="0">
                <a:solidFill>
                  <a:srgbClr val="333333"/>
                </a:solidFill>
                <a:ea typeface="Cambria" panose="02040503050406030204" pitchFamily="18" charset="0"/>
                <a:cs typeface="Calibri" panose="020F0502020204030204" pitchFamily="34" charset="0"/>
              </a:rPr>
              <a:t>5G</a:t>
            </a:r>
            <a:r>
              <a:rPr lang="en-IN" sz="1400" b="0" i="0" dirty="0">
                <a:solidFill>
                  <a:srgbClr val="333333"/>
                </a:solidFill>
                <a:effectLst/>
                <a:ea typeface="Cambria" panose="02040503050406030204" pitchFamily="18" charset="0"/>
                <a:cs typeface="Calibri" panose="020F0502020204030204" pitchFamily="34" charset="0"/>
              </a:rPr>
              <a:t> base station</a:t>
            </a:r>
            <a:endParaRPr lang="en-IN" sz="1400" dirty="0"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C1C206-6E02-1354-DF50-20E3B4E01267}"/>
              </a:ext>
            </a:extLst>
          </p:cNvPr>
          <p:cNvSpPr txBox="1">
            <a:spLocks/>
          </p:cNvSpPr>
          <p:nvPr/>
        </p:nvSpPr>
        <p:spPr>
          <a:xfrm>
            <a:off x="1262687" y="168707"/>
            <a:ext cx="9088225" cy="979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5G Architecture</a:t>
            </a:r>
            <a:endParaRPr lang="en-IN" sz="40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573B1E-3E39-F49B-FB09-357DBDFCE7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422" y="1541585"/>
            <a:ext cx="5370277" cy="392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069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C63BF-7B47-46A8-AAB5-E394E1291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CD171-7673-4247-898B-6764FCE38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3C383-4856-4571-88BE-8E296D20C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7</a:t>
            </a:fld>
            <a:endParaRPr lang="en-I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1B40C87-7DE1-459F-8A79-F0ADF93A8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399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Network Slicing</a:t>
            </a:r>
            <a:endParaRPr lang="en-IN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84C1B28F-CD3F-443B-BB73-42AAE037A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3576" y="15878"/>
            <a:ext cx="1309685" cy="1309685"/>
          </a:xfrm>
          <a:prstGeom prst="rect">
            <a:avLst/>
          </a:prstGeom>
        </p:spPr>
      </p:pic>
      <p:pic>
        <p:nvPicPr>
          <p:cNvPr id="11" name="Picture 10" descr="A picture containing timeline&#10;&#10;Description automatically generated">
            <a:extLst>
              <a:ext uri="{FF2B5EF4-FFF2-40B4-BE49-F238E27FC236}">
                <a16:creationId xmlns:a16="http://schemas.microsoft.com/office/drawing/2014/main" id="{AB79099E-A19E-4A96-B696-D1F5E6A7E9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24" y="2399146"/>
            <a:ext cx="8004275" cy="34533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ABFD7A-0D69-474F-B4E7-71DFC12D375E}"/>
              </a:ext>
            </a:extLst>
          </p:cNvPr>
          <p:cNvSpPr txBox="1"/>
          <p:nvPr/>
        </p:nvSpPr>
        <p:spPr>
          <a:xfrm>
            <a:off x="1208427" y="1475816"/>
            <a:ext cx="10004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</a:rPr>
              <a:t>5G network slicing is the use of network virtualization to </a:t>
            </a:r>
            <a:r>
              <a:rPr lang="en-US" b="1" i="0" dirty="0">
                <a:effectLst/>
              </a:rPr>
              <a:t>divide single network connections into multiple distinct virtual connections</a:t>
            </a:r>
            <a:r>
              <a:rPr lang="en-US" b="0" i="0" dirty="0">
                <a:effectLst/>
              </a:rPr>
              <a:t> that provide different amounts of resources to a </a:t>
            </a:r>
            <a:r>
              <a:rPr lang="en-US" b="1" i="0" dirty="0">
                <a:effectLst/>
              </a:rPr>
              <a:t>different type of traffic</a:t>
            </a:r>
            <a:r>
              <a:rPr lang="en-US" b="0" i="0" dirty="0">
                <a:effectLst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8395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8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Why Slicing is Required?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4CC860-65CD-4FDA-8EFE-0BE0D40F4DE7}"/>
              </a:ext>
            </a:extLst>
          </p:cNvPr>
          <p:cNvSpPr txBox="1"/>
          <p:nvPr/>
        </p:nvSpPr>
        <p:spPr>
          <a:xfrm>
            <a:off x="1693725" y="2010177"/>
            <a:ext cx="880454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E4E4E"/>
                </a:solidFill>
                <a:effectLst/>
              </a:rPr>
              <a:t> </a:t>
            </a:r>
            <a:r>
              <a:rPr lang="en-US" b="1" i="0" dirty="0">
                <a:effectLst/>
              </a:rPr>
              <a:t>A single network can be used to offer various services based on the requirements of the user and various use cases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b="0" i="0" dirty="0">
              <a:effectLst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 Network operators can allocate the right number of required resources as per network slice. Hence, </a:t>
            </a:r>
            <a:r>
              <a:rPr lang="en-US" b="1" i="0" dirty="0">
                <a:effectLst/>
              </a:rPr>
              <a:t>it helps in the effective and efficient utilization of resources</a:t>
            </a:r>
            <a:r>
              <a:rPr lang="en-US" b="0" i="0" dirty="0">
                <a:effectLst/>
              </a:rPr>
              <a:t>. For example, one network slice can be designed to deliver low latency, while the other network slice can be configured to deliver a high data rate.</a:t>
            </a:r>
          </a:p>
          <a:p>
            <a:pPr algn="just"/>
            <a:endParaRPr lang="en-US" b="0" i="0" dirty="0">
              <a:effectLst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 It vastly </a:t>
            </a:r>
            <a:r>
              <a:rPr lang="en-US" b="1" i="0" dirty="0">
                <a:effectLst/>
              </a:rPr>
              <a:t>improves operational efficiency and time to market for the delivery of 5G network services</a:t>
            </a:r>
            <a:r>
              <a:rPr lang="en-US" b="0" i="0" dirty="0">
                <a:effectLst/>
              </a:rPr>
              <a:t>. Based on the requirements if slices are already configured then the deployment time decreases.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8455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5B399-1148-4957-B571-9ADC18CC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DFDD8-AC8F-42E1-B8DA-BBF3E2C3BB4A}" type="datetime1">
              <a:rPr lang="en-IN" smtClean="0"/>
              <a:t>19-05-2022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293-6BDE-4C4D-B8FE-2CCEBD67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Electronics &amp; Communication Engineering  2021-22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6F03-8B39-4EEA-A8D9-BCE348E7A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2EAD6-7B09-47CA-B346-5B74C71E0993}" type="slidenum">
              <a:rPr lang="en-IN" smtClean="0"/>
              <a:t>9</a:t>
            </a:fld>
            <a:endParaRPr lang="en-I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F733FE-6447-4261-A8E3-A25A4372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884" y="189107"/>
            <a:ext cx="9088225" cy="979108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How a Slice is Created?</a:t>
            </a:r>
          </a:p>
        </p:txBody>
      </p:sp>
      <p:pic>
        <p:nvPicPr>
          <p:cNvPr id="8" name="Content Placeholder 3" descr="r3804TLb_400x400.jpg">
            <a:extLst>
              <a:ext uri="{FF2B5EF4-FFF2-40B4-BE49-F238E27FC236}">
                <a16:creationId xmlns:a16="http://schemas.microsoft.com/office/drawing/2014/main" id="{FEF14596-8ADA-4D83-9D84-ABDD148B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4678" y="0"/>
            <a:ext cx="1357322" cy="13573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F617E6-C360-41DF-A54D-6E19B35D54AC}"/>
              </a:ext>
            </a:extLst>
          </p:cNvPr>
          <p:cNvSpPr txBox="1"/>
          <p:nvPr/>
        </p:nvSpPr>
        <p:spPr>
          <a:xfrm>
            <a:off x="1108166" y="3775040"/>
            <a:ext cx="63394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Each Slice created has a QoS defined in the </a:t>
            </a:r>
            <a:r>
              <a:rPr lang="en-IN" b="1" dirty="0"/>
              <a:t>3GPP standard</a:t>
            </a:r>
            <a:r>
              <a:rPr lang="en-IN" dirty="0"/>
              <a:t>, which is configured using the </a:t>
            </a:r>
            <a:r>
              <a:rPr lang="en-IN" b="1" dirty="0"/>
              <a:t>Bandwidth requirement for each slice</a:t>
            </a:r>
            <a:r>
              <a:rPr lang="en-IN" dirty="0"/>
              <a:t>.</a:t>
            </a:r>
          </a:p>
          <a:p>
            <a:endParaRPr lang="en-IN" dirty="0"/>
          </a:p>
          <a:p>
            <a:pPr lvl="1"/>
            <a:r>
              <a:rPr lang="en-IN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F9FF16-2B32-487D-92B8-9804D9EF9D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72" r="1828"/>
          <a:stretch/>
        </p:blipFill>
        <p:spPr>
          <a:xfrm>
            <a:off x="7274653" y="1470584"/>
            <a:ext cx="4229089" cy="19508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158CA5-4843-4D34-BF6E-77B4FC326CD0}"/>
              </a:ext>
            </a:extLst>
          </p:cNvPr>
          <p:cNvSpPr txBox="1"/>
          <p:nvPr/>
        </p:nvSpPr>
        <p:spPr>
          <a:xfrm>
            <a:off x="1108166" y="1176959"/>
            <a:ext cx="58608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solidFill>
                <a:srgbClr val="000000"/>
              </a:solidFill>
            </a:endParaRPr>
          </a:p>
          <a:p>
            <a:r>
              <a:rPr lang="en-IN" sz="1800" b="0" i="0" u="none" strike="noStrike" baseline="0" dirty="0">
                <a:solidFill>
                  <a:srgbClr val="000000"/>
                </a:solidFill>
              </a:rPr>
              <a:t>A base station has slices in it tailored for different needs:</a:t>
            </a:r>
          </a:p>
          <a:p>
            <a:r>
              <a:rPr lang="en-IN" sz="1800" b="1" i="0" u="none" strike="noStrike" baseline="0" dirty="0">
                <a:solidFill>
                  <a:srgbClr val="000000"/>
                </a:solidFill>
              </a:rPr>
              <a:t>• Guaranteed bandwidth for each customer</a:t>
            </a:r>
          </a:p>
          <a:p>
            <a:r>
              <a:rPr lang="en-IN" sz="1800" b="1" i="0" u="none" strike="noStrike" baseline="0" dirty="0">
                <a:solidFill>
                  <a:srgbClr val="000000"/>
                </a:solidFill>
              </a:rPr>
              <a:t>• Max. bandwidth limit for each customer</a:t>
            </a:r>
          </a:p>
          <a:p>
            <a:r>
              <a:rPr lang="en-IN" sz="1800" b="1" i="0" u="none" strike="noStrike" baseline="0" dirty="0">
                <a:solidFill>
                  <a:srgbClr val="000000"/>
                </a:solidFill>
              </a:rPr>
              <a:t>• Allocated throughput for a slice</a:t>
            </a:r>
          </a:p>
          <a:p>
            <a:r>
              <a:rPr lang="en-IN" sz="1800" b="1" i="0" u="none" strike="noStrike" baseline="0" dirty="0">
                <a:solidFill>
                  <a:srgbClr val="000000"/>
                </a:solidFill>
              </a:rPr>
              <a:t>• QoS class</a:t>
            </a:r>
          </a:p>
          <a:p>
            <a:r>
              <a:rPr lang="en-IN" sz="1800" b="1" i="0" u="none" strike="noStrike" baseline="0" dirty="0">
                <a:solidFill>
                  <a:srgbClr val="000000"/>
                </a:solidFill>
              </a:rPr>
              <a:t>• Delay tolerance</a:t>
            </a:r>
          </a:p>
          <a:p>
            <a:endParaRPr lang="en-IN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57AF0E-C1C6-42B9-97B0-B97A00C4435A}"/>
              </a:ext>
            </a:extLst>
          </p:cNvPr>
          <p:cNvCxnSpPr/>
          <p:nvPr/>
        </p:nvCxnSpPr>
        <p:spPr>
          <a:xfrm>
            <a:off x="7274653" y="3464653"/>
            <a:ext cx="41189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CFEF985-3E3F-4C75-8505-58AF99A0E22B}"/>
              </a:ext>
            </a:extLst>
          </p:cNvPr>
          <p:cNvSpPr txBox="1"/>
          <p:nvPr/>
        </p:nvSpPr>
        <p:spPr>
          <a:xfrm>
            <a:off x="10201309" y="3463952"/>
            <a:ext cx="1384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Frequency (Hz)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5C1AB46-A29A-4673-ACB9-BB4CB0517A42}"/>
              </a:ext>
            </a:extLst>
          </p:cNvPr>
          <p:cNvCxnSpPr>
            <a:cxnSpLocks/>
          </p:cNvCxnSpPr>
          <p:nvPr/>
        </p:nvCxnSpPr>
        <p:spPr>
          <a:xfrm>
            <a:off x="7762352" y="3138971"/>
            <a:ext cx="324635" cy="111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C27A980-7AEC-4958-962D-3B028DAC96B3}"/>
              </a:ext>
            </a:extLst>
          </p:cNvPr>
          <p:cNvSpPr txBox="1"/>
          <p:nvPr/>
        </p:nvSpPr>
        <p:spPr>
          <a:xfrm>
            <a:off x="7924669" y="4253218"/>
            <a:ext cx="1779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eMBB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BE21791-2757-4405-A5CA-B7BA0F6FE0A4}"/>
              </a:ext>
            </a:extLst>
          </p:cNvPr>
          <p:cNvCxnSpPr>
            <a:cxnSpLocks/>
          </p:cNvCxnSpPr>
          <p:nvPr/>
        </p:nvCxnSpPr>
        <p:spPr>
          <a:xfrm>
            <a:off x="9856839" y="3134771"/>
            <a:ext cx="324635" cy="1114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E690B19-B0D1-4E3D-A628-562F7F3FD9EB}"/>
              </a:ext>
            </a:extLst>
          </p:cNvPr>
          <p:cNvSpPr txBox="1"/>
          <p:nvPr/>
        </p:nvSpPr>
        <p:spPr>
          <a:xfrm>
            <a:off x="10019156" y="4249018"/>
            <a:ext cx="1779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uRLLC</a:t>
            </a:r>
          </a:p>
        </p:txBody>
      </p:sp>
      <p:graphicFrame>
        <p:nvGraphicFramePr>
          <p:cNvPr id="3" name="Table 12">
            <a:extLst>
              <a:ext uri="{FF2B5EF4-FFF2-40B4-BE49-F238E27FC236}">
                <a16:creationId xmlns:a16="http://schemas.microsoft.com/office/drawing/2014/main" id="{95E75D95-664D-4F58-B1DC-BB4B7ADDE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286551"/>
              </p:ext>
            </p:extLst>
          </p:nvPr>
        </p:nvGraphicFramePr>
        <p:xfrm>
          <a:off x="3395888" y="4765005"/>
          <a:ext cx="5418666" cy="1528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94075205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937534322"/>
                    </a:ext>
                  </a:extLst>
                </a:gridCol>
              </a:tblGrid>
              <a:tr h="415520">
                <a:tc>
                  <a:txBody>
                    <a:bodyPr/>
                    <a:lstStyle/>
                    <a:p>
                      <a:r>
                        <a:rPr lang="en-IN" dirty="0"/>
                        <a:t>Slices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QoS 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487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uRLLC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920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mMTC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800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eMBB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2202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460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</TotalTime>
  <Words>919</Words>
  <Application>Microsoft Office PowerPoint</Application>
  <PresentationFormat>Widescreen</PresentationFormat>
  <Paragraphs>164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Adobe Heiti Std R</vt:lpstr>
      <vt:lpstr>Arial</vt:lpstr>
      <vt:lpstr>Calibri</vt:lpstr>
      <vt:lpstr>Calibri </vt:lpstr>
      <vt:lpstr>Calibri (Body)</vt:lpstr>
      <vt:lpstr>Calibri Light</vt:lpstr>
      <vt:lpstr>Cambria Math</vt:lpstr>
      <vt:lpstr>Symbol</vt:lpstr>
      <vt:lpstr>Office Theme</vt:lpstr>
      <vt:lpstr>5G  NETWORK  SLICING</vt:lpstr>
      <vt:lpstr>Problem Statement</vt:lpstr>
      <vt:lpstr>Objectives</vt:lpstr>
      <vt:lpstr>4G vs 5G</vt:lpstr>
      <vt:lpstr>PowerPoint Presentation</vt:lpstr>
      <vt:lpstr>PowerPoint Presentation</vt:lpstr>
      <vt:lpstr>Network Slicing</vt:lpstr>
      <vt:lpstr>Why Slicing is Required?</vt:lpstr>
      <vt:lpstr>How a Slice is Created?</vt:lpstr>
      <vt:lpstr>End-To-End Slice</vt:lpstr>
      <vt:lpstr>RAN Slice</vt:lpstr>
      <vt:lpstr>Softwares Available</vt:lpstr>
      <vt:lpstr>Slicesim - Slices</vt:lpstr>
      <vt:lpstr>Slicesim – Base stations</vt:lpstr>
      <vt:lpstr>Mobility Patterns</vt:lpstr>
      <vt:lpstr>Simulation Output – 1k clients</vt:lpstr>
      <vt:lpstr>Simulation Output – 5k clients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 NETWORK  SLICING</dc:title>
  <dc:creator>Yash Mahale</dc:creator>
  <cp:lastModifiedBy>Yash Mahale</cp:lastModifiedBy>
  <cp:revision>59</cp:revision>
  <dcterms:created xsi:type="dcterms:W3CDTF">2022-04-04T11:09:00Z</dcterms:created>
  <dcterms:modified xsi:type="dcterms:W3CDTF">2022-05-19T05:24:33Z</dcterms:modified>
</cp:coreProperties>
</file>

<file path=docProps/thumbnail.jpeg>
</file>